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5757"/>
    <p:restoredTop sz="93574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presProps" Target="presProps.xml"  /><Relationship Id="rId14" Type="http://schemas.openxmlformats.org/officeDocument/2006/relationships/viewProps" Target="viewProps.xml"  /><Relationship Id="rId15" Type="http://schemas.openxmlformats.org/officeDocument/2006/relationships/theme" Target="theme/theme1.xml"  /><Relationship Id="rId16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914399" y="2500306"/>
            <a:ext cx="10363199" cy="1171582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828799" y="3714752"/>
            <a:ext cx="8534399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>
            <a:spLocks noChangeArrowheads="1"/>
          </p:cNvSpPr>
          <p:nvPr/>
        </p:nvSpPr>
        <p:spPr>
          <a:xfrm>
            <a:off x="0" y="2643182"/>
            <a:ext cx="12191999" cy="42148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7000">
                <a:schemeClr val="bg2">
                  <a:lumMod val="50000"/>
                  <a:alpha val="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 w="9525" algn="ctr">
            <a:noFill/>
            <a:miter/>
          </a:ln>
          <a:effectLst/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flipH="1"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"/>
          <p:cNvGrpSpPr/>
          <p:nvPr/>
        </p:nvGrpSpPr>
        <p:grpSpPr>
          <a:xfrm rot="0" flipH="1">
            <a:off x="0" y="-49690"/>
            <a:ext cx="4857750" cy="6907690"/>
            <a:chOff x="-365160" y="-49690"/>
            <a:chExt cx="3643313" cy="6907690"/>
          </a:xfrm>
        </p:grpSpPr>
        <p:sp>
          <p:nvSpPr>
            <p:cNvPr id="9" name=""/>
            <p:cNvSpPr/>
            <p:nvPr/>
          </p:nvSpPr>
          <p:spPr>
            <a:xfrm>
              <a:off x="-365160" y="-49690"/>
              <a:ext cx="3643313" cy="6356350"/>
            </a:xfrm>
            <a:custGeom>
              <a:avLst/>
              <a:gdLst/>
              <a:cxnLst>
                <a:cxn ang="0">
                  <a:pos x="0" y="4004"/>
                </a:cxn>
                <a:cxn ang="0">
                  <a:pos x="94" y="3938"/>
                </a:cxn>
                <a:cxn ang="0">
                  <a:pos x="203" y="3856"/>
                </a:cxn>
                <a:cxn ang="0">
                  <a:pos x="345" y="3743"/>
                </a:cxn>
                <a:cxn ang="0">
                  <a:pos x="512" y="3598"/>
                </a:cxn>
                <a:cxn ang="0">
                  <a:pos x="701" y="3421"/>
                </a:cxn>
                <a:cxn ang="0">
                  <a:pos x="852" y="3267"/>
                </a:cxn>
                <a:cxn ang="0">
                  <a:pos x="955" y="3157"/>
                </a:cxn>
                <a:cxn ang="0">
                  <a:pos x="1059" y="3037"/>
                </a:cxn>
                <a:cxn ang="0">
                  <a:pos x="1164" y="2910"/>
                </a:cxn>
                <a:cxn ang="0">
                  <a:pos x="1270" y="2776"/>
                </a:cxn>
                <a:cxn ang="0">
                  <a:pos x="1373" y="2634"/>
                </a:cxn>
                <a:cxn ang="0">
                  <a:pos x="1476" y="2485"/>
                </a:cxn>
                <a:cxn ang="0">
                  <a:pos x="1576" y="2328"/>
                </a:cxn>
                <a:cxn ang="0">
                  <a:pos x="1673" y="2163"/>
                </a:cxn>
                <a:cxn ang="0">
                  <a:pos x="1766" y="1992"/>
                </a:cxn>
                <a:cxn ang="0">
                  <a:pos x="1854" y="1812"/>
                </a:cxn>
                <a:cxn ang="0">
                  <a:pos x="1936" y="1626"/>
                </a:cxn>
                <a:cxn ang="0">
                  <a:pos x="2013" y="1433"/>
                </a:cxn>
                <a:cxn ang="0">
                  <a:pos x="2081" y="1231"/>
                </a:cxn>
                <a:cxn ang="0">
                  <a:pos x="2141" y="1023"/>
                </a:cxn>
                <a:cxn ang="0">
                  <a:pos x="2193" y="808"/>
                </a:cxn>
                <a:cxn ang="0">
                  <a:pos x="2237" y="586"/>
                </a:cxn>
                <a:cxn ang="0">
                  <a:pos x="2268" y="357"/>
                </a:cxn>
                <a:cxn ang="0">
                  <a:pos x="2289" y="121"/>
                </a:cxn>
                <a:cxn ang="0">
                  <a:pos x="598" y="24"/>
                </a:cxn>
                <a:cxn ang="0">
                  <a:pos x="611" y="55"/>
                </a:cxn>
                <a:cxn ang="0">
                  <a:pos x="669" y="208"/>
                </a:cxn>
                <a:cxn ang="0">
                  <a:pos x="726" y="371"/>
                </a:cxn>
                <a:cxn ang="0">
                  <a:pos x="789" y="575"/>
                </a:cxn>
                <a:cxn ang="0">
                  <a:pos x="852" y="814"/>
                </a:cxn>
                <a:cxn ang="0">
                  <a:pos x="896" y="1014"/>
                </a:cxn>
                <a:cxn ang="0">
                  <a:pos x="923" y="1155"/>
                </a:cxn>
                <a:cxn ang="0">
                  <a:pos x="946" y="1301"/>
                </a:cxn>
                <a:cxn ang="0">
                  <a:pos x="965" y="1452"/>
                </a:cxn>
                <a:cxn ang="0">
                  <a:pos x="979" y="1606"/>
                </a:cxn>
                <a:cxn ang="0">
                  <a:pos x="988" y="1763"/>
                </a:cxn>
                <a:cxn ang="0">
                  <a:pos x="991" y="1923"/>
                </a:cxn>
                <a:cxn ang="0">
                  <a:pos x="985" y="2083"/>
                </a:cxn>
                <a:cxn ang="0">
                  <a:pos x="973" y="2244"/>
                </a:cxn>
                <a:cxn ang="0">
                  <a:pos x="952" y="2405"/>
                </a:cxn>
                <a:cxn ang="0">
                  <a:pos x="920" y="2565"/>
                </a:cxn>
                <a:cxn ang="0">
                  <a:pos x="880" y="2724"/>
                </a:cxn>
                <a:cxn ang="0">
                  <a:pos x="828" y="2879"/>
                </a:cxn>
                <a:cxn ang="0">
                  <a:pos x="764" y="3031"/>
                </a:cxn>
                <a:cxn ang="0">
                  <a:pos x="687" y="3179"/>
                </a:cxn>
                <a:cxn ang="0">
                  <a:pos x="622" y="3288"/>
                </a:cxn>
                <a:cxn ang="0">
                  <a:pos x="574" y="3359"/>
                </a:cxn>
                <a:cxn ang="0">
                  <a:pos x="521" y="3427"/>
                </a:cxn>
                <a:cxn ang="0">
                  <a:pos x="466" y="3495"/>
                </a:cxn>
                <a:cxn ang="0">
                  <a:pos x="408" y="3559"/>
                </a:cxn>
                <a:cxn ang="0">
                  <a:pos x="345" y="3623"/>
                </a:cxn>
                <a:cxn ang="0">
                  <a:pos x="278" y="3684"/>
                </a:cxn>
                <a:cxn ang="0">
                  <a:pos x="208" y="3744"/>
                </a:cxn>
                <a:cxn ang="0">
                  <a:pos x="133" y="3802"/>
                </a:cxn>
                <a:cxn ang="0">
                  <a:pos x="54" y="3858"/>
                </a:cxn>
                <a:cxn ang="0">
                  <a:pos x="0" y="4004"/>
                </a:cxn>
              </a:cxnLst>
              <a:rect l="0" t="0" r="r" b="b"/>
              <a:pathLst>
                <a:path w="2295" h="4004">
                  <a:moveTo>
                    <a:pt x="0" y="4004"/>
                  </a:moveTo>
                  <a:lnTo>
                    <a:pt x="0" y="4004"/>
                  </a:lnTo>
                  <a:lnTo>
                    <a:pt x="25" y="3988"/>
                  </a:lnTo>
                  <a:lnTo>
                    <a:pt x="94" y="3938"/>
                  </a:lnTo>
                  <a:lnTo>
                    <a:pt x="145" y="3901"/>
                  </a:lnTo>
                  <a:lnTo>
                    <a:pt x="203" y="3856"/>
                  </a:lnTo>
                  <a:lnTo>
                    <a:pt x="270" y="3804"/>
                  </a:lnTo>
                  <a:lnTo>
                    <a:pt x="345" y="3743"/>
                  </a:lnTo>
                  <a:lnTo>
                    <a:pt x="426" y="3674"/>
                  </a:lnTo>
                  <a:lnTo>
                    <a:pt x="512" y="3598"/>
                  </a:lnTo>
                  <a:lnTo>
                    <a:pt x="605" y="3514"/>
                  </a:lnTo>
                  <a:lnTo>
                    <a:pt x="701" y="3421"/>
                  </a:lnTo>
                  <a:lnTo>
                    <a:pt x="801" y="3321"/>
                  </a:lnTo>
                  <a:lnTo>
                    <a:pt x="852" y="3267"/>
                  </a:lnTo>
                  <a:lnTo>
                    <a:pt x="902" y="3214"/>
                  </a:lnTo>
                  <a:lnTo>
                    <a:pt x="955" y="3157"/>
                  </a:lnTo>
                  <a:lnTo>
                    <a:pt x="1007" y="3097"/>
                  </a:lnTo>
                  <a:lnTo>
                    <a:pt x="1059" y="3037"/>
                  </a:lnTo>
                  <a:lnTo>
                    <a:pt x="1112" y="2975"/>
                  </a:lnTo>
                  <a:lnTo>
                    <a:pt x="1164" y="2910"/>
                  </a:lnTo>
                  <a:lnTo>
                    <a:pt x="1218" y="2845"/>
                  </a:lnTo>
                  <a:lnTo>
                    <a:pt x="1270" y="2776"/>
                  </a:lnTo>
                  <a:lnTo>
                    <a:pt x="1322" y="2706"/>
                  </a:lnTo>
                  <a:lnTo>
                    <a:pt x="1373" y="2634"/>
                  </a:lnTo>
                  <a:lnTo>
                    <a:pt x="1425" y="2559"/>
                  </a:lnTo>
                  <a:lnTo>
                    <a:pt x="1476" y="2485"/>
                  </a:lnTo>
                  <a:lnTo>
                    <a:pt x="1527" y="2407"/>
                  </a:lnTo>
                  <a:lnTo>
                    <a:pt x="1576" y="2328"/>
                  </a:lnTo>
                  <a:lnTo>
                    <a:pt x="1626" y="2246"/>
                  </a:lnTo>
                  <a:lnTo>
                    <a:pt x="1673" y="2163"/>
                  </a:lnTo>
                  <a:lnTo>
                    <a:pt x="1720" y="2078"/>
                  </a:lnTo>
                  <a:lnTo>
                    <a:pt x="1766" y="1992"/>
                  </a:lnTo>
                  <a:lnTo>
                    <a:pt x="1811" y="1902"/>
                  </a:lnTo>
                  <a:lnTo>
                    <a:pt x="1854" y="1812"/>
                  </a:lnTo>
                  <a:lnTo>
                    <a:pt x="1896" y="1720"/>
                  </a:lnTo>
                  <a:lnTo>
                    <a:pt x="1936" y="1626"/>
                  </a:lnTo>
                  <a:lnTo>
                    <a:pt x="1975" y="1530"/>
                  </a:lnTo>
                  <a:lnTo>
                    <a:pt x="2013" y="1433"/>
                  </a:lnTo>
                  <a:lnTo>
                    <a:pt x="2047" y="1333"/>
                  </a:lnTo>
                  <a:lnTo>
                    <a:pt x="2081" y="1231"/>
                  </a:lnTo>
                  <a:lnTo>
                    <a:pt x="2113" y="1128"/>
                  </a:lnTo>
                  <a:lnTo>
                    <a:pt x="2141" y="1023"/>
                  </a:lnTo>
                  <a:lnTo>
                    <a:pt x="2169" y="917"/>
                  </a:lnTo>
                  <a:lnTo>
                    <a:pt x="2193" y="808"/>
                  </a:lnTo>
                  <a:lnTo>
                    <a:pt x="2216" y="698"/>
                  </a:lnTo>
                  <a:lnTo>
                    <a:pt x="2237" y="586"/>
                  </a:lnTo>
                  <a:lnTo>
                    <a:pt x="2253" y="472"/>
                  </a:lnTo>
                  <a:lnTo>
                    <a:pt x="2268" y="357"/>
                  </a:lnTo>
                  <a:lnTo>
                    <a:pt x="2280" y="239"/>
                  </a:lnTo>
                  <a:lnTo>
                    <a:pt x="2289" y="121"/>
                  </a:lnTo>
                  <a:lnTo>
                    <a:pt x="2295" y="0"/>
                  </a:lnTo>
                  <a:lnTo>
                    <a:pt x="598" y="24"/>
                  </a:lnTo>
                  <a:lnTo>
                    <a:pt x="598" y="24"/>
                  </a:lnTo>
                  <a:lnTo>
                    <a:pt x="611" y="55"/>
                  </a:lnTo>
                  <a:lnTo>
                    <a:pt x="645" y="143"/>
                  </a:lnTo>
                  <a:lnTo>
                    <a:pt x="669" y="208"/>
                  </a:lnTo>
                  <a:lnTo>
                    <a:pt x="696" y="282"/>
                  </a:lnTo>
                  <a:lnTo>
                    <a:pt x="726" y="371"/>
                  </a:lnTo>
                  <a:lnTo>
                    <a:pt x="756" y="468"/>
                  </a:lnTo>
                  <a:lnTo>
                    <a:pt x="789" y="575"/>
                  </a:lnTo>
                  <a:lnTo>
                    <a:pt x="820" y="690"/>
                  </a:lnTo>
                  <a:lnTo>
                    <a:pt x="852" y="814"/>
                  </a:lnTo>
                  <a:lnTo>
                    <a:pt x="882" y="946"/>
                  </a:lnTo>
                  <a:lnTo>
                    <a:pt x="896" y="1014"/>
                  </a:lnTo>
                  <a:lnTo>
                    <a:pt x="910" y="1083"/>
                  </a:lnTo>
                  <a:lnTo>
                    <a:pt x="923" y="1155"/>
                  </a:lnTo>
                  <a:lnTo>
                    <a:pt x="935" y="1228"/>
                  </a:lnTo>
                  <a:lnTo>
                    <a:pt x="946" y="1301"/>
                  </a:lnTo>
                  <a:lnTo>
                    <a:pt x="956" y="1376"/>
                  </a:lnTo>
                  <a:lnTo>
                    <a:pt x="965" y="1452"/>
                  </a:lnTo>
                  <a:lnTo>
                    <a:pt x="973" y="1528"/>
                  </a:lnTo>
                  <a:lnTo>
                    <a:pt x="979" y="1606"/>
                  </a:lnTo>
                  <a:lnTo>
                    <a:pt x="985" y="1684"/>
                  </a:lnTo>
                  <a:lnTo>
                    <a:pt x="988" y="1763"/>
                  </a:lnTo>
                  <a:lnTo>
                    <a:pt x="989" y="1842"/>
                  </a:lnTo>
                  <a:lnTo>
                    <a:pt x="991" y="1923"/>
                  </a:lnTo>
                  <a:lnTo>
                    <a:pt x="989" y="2003"/>
                  </a:lnTo>
                  <a:lnTo>
                    <a:pt x="985" y="2083"/>
                  </a:lnTo>
                  <a:lnTo>
                    <a:pt x="980" y="2163"/>
                  </a:lnTo>
                  <a:lnTo>
                    <a:pt x="973" y="2244"/>
                  </a:lnTo>
                  <a:lnTo>
                    <a:pt x="964" y="2325"/>
                  </a:lnTo>
                  <a:lnTo>
                    <a:pt x="952" y="2405"/>
                  </a:lnTo>
                  <a:lnTo>
                    <a:pt x="937" y="2486"/>
                  </a:lnTo>
                  <a:lnTo>
                    <a:pt x="920" y="2565"/>
                  </a:lnTo>
                  <a:lnTo>
                    <a:pt x="901" y="2646"/>
                  </a:lnTo>
                  <a:lnTo>
                    <a:pt x="880" y="2724"/>
                  </a:lnTo>
                  <a:lnTo>
                    <a:pt x="855" y="2803"/>
                  </a:lnTo>
                  <a:lnTo>
                    <a:pt x="828" y="2879"/>
                  </a:lnTo>
                  <a:lnTo>
                    <a:pt x="798" y="2957"/>
                  </a:lnTo>
                  <a:lnTo>
                    <a:pt x="764" y="3031"/>
                  </a:lnTo>
                  <a:lnTo>
                    <a:pt x="728" y="3106"/>
                  </a:lnTo>
                  <a:lnTo>
                    <a:pt x="687" y="3179"/>
                  </a:lnTo>
                  <a:lnTo>
                    <a:pt x="645" y="3253"/>
                  </a:lnTo>
                  <a:lnTo>
                    <a:pt x="622" y="3288"/>
                  </a:lnTo>
                  <a:lnTo>
                    <a:pt x="598" y="3323"/>
                  </a:lnTo>
                  <a:lnTo>
                    <a:pt x="574" y="3359"/>
                  </a:lnTo>
                  <a:lnTo>
                    <a:pt x="548" y="3393"/>
                  </a:lnTo>
                  <a:lnTo>
                    <a:pt x="521" y="3427"/>
                  </a:lnTo>
                  <a:lnTo>
                    <a:pt x="495" y="3460"/>
                  </a:lnTo>
                  <a:lnTo>
                    <a:pt x="466" y="3495"/>
                  </a:lnTo>
                  <a:lnTo>
                    <a:pt x="438" y="3527"/>
                  </a:lnTo>
                  <a:lnTo>
                    <a:pt x="408" y="3559"/>
                  </a:lnTo>
                  <a:lnTo>
                    <a:pt x="377" y="3592"/>
                  </a:lnTo>
                  <a:lnTo>
                    <a:pt x="345" y="3623"/>
                  </a:lnTo>
                  <a:lnTo>
                    <a:pt x="312" y="3654"/>
                  </a:lnTo>
                  <a:lnTo>
                    <a:pt x="278" y="3684"/>
                  </a:lnTo>
                  <a:lnTo>
                    <a:pt x="244" y="3714"/>
                  </a:lnTo>
                  <a:lnTo>
                    <a:pt x="208" y="3744"/>
                  </a:lnTo>
                  <a:lnTo>
                    <a:pt x="170" y="3774"/>
                  </a:lnTo>
                  <a:lnTo>
                    <a:pt x="133" y="3802"/>
                  </a:lnTo>
                  <a:lnTo>
                    <a:pt x="93" y="3831"/>
                  </a:lnTo>
                  <a:lnTo>
                    <a:pt x="54" y="3858"/>
                  </a:lnTo>
                  <a:lnTo>
                    <a:pt x="12" y="3884"/>
                  </a:lnTo>
                  <a:lnTo>
                    <a:pt x="0" y="4004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alpha val="800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-108636" y="0"/>
              <a:ext cx="3159125" cy="6858000"/>
            </a:xfrm>
            <a:custGeom>
              <a:avLst/>
              <a:gdLst/>
              <a:cxnLst>
                <a:cxn ang="0">
                  <a:pos x="585" y="0"/>
                </a:cxn>
                <a:cxn ang="0">
                  <a:pos x="716" y="272"/>
                </a:cxn>
                <a:cxn ang="0">
                  <a:pos x="912" y="704"/>
                </a:cxn>
                <a:cxn ang="0">
                  <a:pos x="1030" y="976"/>
                </a:cxn>
                <a:cxn ang="0">
                  <a:pos x="1156" y="1276"/>
                </a:cxn>
                <a:cxn ang="0">
                  <a:pos x="1288" y="1601"/>
                </a:cxn>
                <a:cxn ang="0">
                  <a:pos x="1419" y="1942"/>
                </a:cxn>
                <a:cxn ang="0">
                  <a:pos x="1545" y="2293"/>
                </a:cxn>
                <a:cxn ang="0">
                  <a:pos x="1664" y="2649"/>
                </a:cxn>
                <a:cxn ang="0">
                  <a:pos x="1771" y="3003"/>
                </a:cxn>
                <a:cxn ang="0">
                  <a:pos x="1817" y="3177"/>
                </a:cxn>
                <a:cxn ang="0">
                  <a:pos x="1860" y="3348"/>
                </a:cxn>
                <a:cxn ang="0">
                  <a:pos x="1898" y="3517"/>
                </a:cxn>
                <a:cxn ang="0">
                  <a:pos x="1930" y="3679"/>
                </a:cxn>
                <a:cxn ang="0">
                  <a:pos x="1955" y="3837"/>
                </a:cxn>
                <a:cxn ang="0">
                  <a:pos x="1974" y="3989"/>
                </a:cxn>
                <a:cxn ang="0">
                  <a:pos x="1986" y="4136"/>
                </a:cxn>
                <a:cxn ang="0">
                  <a:pos x="1990" y="4273"/>
                </a:cxn>
                <a:cxn ang="0">
                  <a:pos x="0" y="4320"/>
                </a:cxn>
                <a:cxn ang="0">
                  <a:pos x="40" y="4279"/>
                </a:cxn>
                <a:cxn ang="0">
                  <a:pos x="101" y="4206"/>
                </a:cxn>
                <a:cxn ang="0">
                  <a:pos x="186" y="4098"/>
                </a:cxn>
                <a:cxn ang="0">
                  <a:pos x="284" y="3956"/>
                </a:cxn>
                <a:cxn ang="0">
                  <a:pos x="364" y="3827"/>
                </a:cxn>
                <a:cxn ang="0">
                  <a:pos x="420" y="3730"/>
                </a:cxn>
                <a:cxn ang="0">
                  <a:pos x="474" y="3626"/>
                </a:cxn>
                <a:cxn ang="0">
                  <a:pos x="528" y="3514"/>
                </a:cxn>
                <a:cxn ang="0">
                  <a:pos x="581" y="3392"/>
                </a:cxn>
                <a:cxn ang="0">
                  <a:pos x="632" y="3263"/>
                </a:cxn>
                <a:cxn ang="0">
                  <a:pos x="679" y="3127"/>
                </a:cxn>
                <a:cxn ang="0">
                  <a:pos x="721" y="2982"/>
                </a:cxn>
                <a:cxn ang="0">
                  <a:pos x="761" y="2830"/>
                </a:cxn>
                <a:cxn ang="0">
                  <a:pos x="793" y="2671"/>
                </a:cxn>
                <a:cxn ang="0">
                  <a:pos x="819" y="2504"/>
                </a:cxn>
                <a:cxn ang="0">
                  <a:pos x="838" y="2328"/>
                </a:cxn>
                <a:cxn ang="0">
                  <a:pos x="850" y="2147"/>
                </a:cxn>
                <a:cxn ang="0">
                  <a:pos x="852" y="1958"/>
                </a:cxn>
                <a:cxn ang="0">
                  <a:pos x="844" y="1762"/>
                </a:cxn>
                <a:cxn ang="0">
                  <a:pos x="827" y="1559"/>
                </a:cxn>
                <a:cxn ang="0">
                  <a:pos x="797" y="1348"/>
                </a:cxn>
                <a:cxn ang="0">
                  <a:pos x="756" y="1130"/>
                </a:cxn>
                <a:cxn ang="0">
                  <a:pos x="701" y="906"/>
                </a:cxn>
                <a:cxn ang="0">
                  <a:pos x="634" y="676"/>
                </a:cxn>
                <a:cxn ang="0">
                  <a:pos x="552" y="439"/>
                </a:cxn>
                <a:cxn ang="0">
                  <a:pos x="454" y="195"/>
                </a:cxn>
                <a:cxn ang="0">
                  <a:pos x="585" y="0"/>
                </a:cxn>
              </a:cxnLst>
              <a:rect l="0" t="0" r="r" b="b"/>
              <a:pathLst>
                <a:path w="1990" h="4320">
                  <a:moveTo>
                    <a:pt x="585" y="0"/>
                  </a:moveTo>
                  <a:lnTo>
                    <a:pt x="585" y="0"/>
                  </a:lnTo>
                  <a:lnTo>
                    <a:pt x="645" y="124"/>
                  </a:lnTo>
                  <a:lnTo>
                    <a:pt x="716" y="272"/>
                  </a:lnTo>
                  <a:lnTo>
                    <a:pt x="805" y="467"/>
                  </a:lnTo>
                  <a:lnTo>
                    <a:pt x="912" y="704"/>
                  </a:lnTo>
                  <a:lnTo>
                    <a:pt x="969" y="836"/>
                  </a:lnTo>
                  <a:lnTo>
                    <a:pt x="1030" y="976"/>
                  </a:lnTo>
                  <a:lnTo>
                    <a:pt x="1093" y="1122"/>
                  </a:lnTo>
                  <a:lnTo>
                    <a:pt x="1156" y="1276"/>
                  </a:lnTo>
                  <a:lnTo>
                    <a:pt x="1222" y="1437"/>
                  </a:lnTo>
                  <a:lnTo>
                    <a:pt x="1288" y="1601"/>
                  </a:lnTo>
                  <a:lnTo>
                    <a:pt x="1353" y="1769"/>
                  </a:lnTo>
                  <a:lnTo>
                    <a:pt x="1419" y="1942"/>
                  </a:lnTo>
                  <a:lnTo>
                    <a:pt x="1482" y="2116"/>
                  </a:lnTo>
                  <a:lnTo>
                    <a:pt x="1545" y="2293"/>
                  </a:lnTo>
                  <a:lnTo>
                    <a:pt x="1607" y="2472"/>
                  </a:lnTo>
                  <a:lnTo>
                    <a:pt x="1664" y="2649"/>
                  </a:lnTo>
                  <a:lnTo>
                    <a:pt x="1719" y="2827"/>
                  </a:lnTo>
                  <a:lnTo>
                    <a:pt x="1771" y="3003"/>
                  </a:lnTo>
                  <a:lnTo>
                    <a:pt x="1795" y="3091"/>
                  </a:lnTo>
                  <a:lnTo>
                    <a:pt x="1817" y="3177"/>
                  </a:lnTo>
                  <a:lnTo>
                    <a:pt x="1839" y="3263"/>
                  </a:lnTo>
                  <a:lnTo>
                    <a:pt x="1860" y="3348"/>
                  </a:lnTo>
                  <a:lnTo>
                    <a:pt x="1880" y="3433"/>
                  </a:lnTo>
                  <a:lnTo>
                    <a:pt x="1898" y="3517"/>
                  </a:lnTo>
                  <a:lnTo>
                    <a:pt x="1914" y="3599"/>
                  </a:lnTo>
                  <a:lnTo>
                    <a:pt x="1930" y="3679"/>
                  </a:lnTo>
                  <a:lnTo>
                    <a:pt x="1943" y="3760"/>
                  </a:lnTo>
                  <a:lnTo>
                    <a:pt x="1955" y="3837"/>
                  </a:lnTo>
                  <a:lnTo>
                    <a:pt x="1965" y="3915"/>
                  </a:lnTo>
                  <a:lnTo>
                    <a:pt x="1974" y="3989"/>
                  </a:lnTo>
                  <a:lnTo>
                    <a:pt x="1981" y="4064"/>
                  </a:lnTo>
                  <a:lnTo>
                    <a:pt x="1986" y="4136"/>
                  </a:lnTo>
                  <a:lnTo>
                    <a:pt x="1989" y="4206"/>
                  </a:lnTo>
                  <a:lnTo>
                    <a:pt x="1990" y="4273"/>
                  </a:lnTo>
                  <a:lnTo>
                    <a:pt x="0" y="4320"/>
                  </a:lnTo>
                  <a:lnTo>
                    <a:pt x="0" y="4320"/>
                  </a:lnTo>
                  <a:lnTo>
                    <a:pt x="18" y="4301"/>
                  </a:lnTo>
                  <a:lnTo>
                    <a:pt x="40" y="4279"/>
                  </a:lnTo>
                  <a:lnTo>
                    <a:pt x="67" y="4247"/>
                  </a:lnTo>
                  <a:lnTo>
                    <a:pt x="101" y="4206"/>
                  </a:lnTo>
                  <a:lnTo>
                    <a:pt x="140" y="4156"/>
                  </a:lnTo>
                  <a:lnTo>
                    <a:pt x="186" y="4098"/>
                  </a:lnTo>
                  <a:lnTo>
                    <a:pt x="234" y="4032"/>
                  </a:lnTo>
                  <a:lnTo>
                    <a:pt x="284" y="3956"/>
                  </a:lnTo>
                  <a:lnTo>
                    <a:pt x="338" y="3872"/>
                  </a:lnTo>
                  <a:lnTo>
                    <a:pt x="364" y="3827"/>
                  </a:lnTo>
                  <a:lnTo>
                    <a:pt x="392" y="3780"/>
                  </a:lnTo>
                  <a:lnTo>
                    <a:pt x="420" y="3730"/>
                  </a:lnTo>
                  <a:lnTo>
                    <a:pt x="446" y="3679"/>
                  </a:lnTo>
                  <a:lnTo>
                    <a:pt x="474" y="3626"/>
                  </a:lnTo>
                  <a:lnTo>
                    <a:pt x="502" y="3571"/>
                  </a:lnTo>
                  <a:lnTo>
                    <a:pt x="528" y="3514"/>
                  </a:lnTo>
                  <a:lnTo>
                    <a:pt x="555" y="3454"/>
                  </a:lnTo>
                  <a:lnTo>
                    <a:pt x="581" y="3392"/>
                  </a:lnTo>
                  <a:lnTo>
                    <a:pt x="607" y="3329"/>
                  </a:lnTo>
                  <a:lnTo>
                    <a:pt x="632" y="3263"/>
                  </a:lnTo>
                  <a:lnTo>
                    <a:pt x="656" y="3196"/>
                  </a:lnTo>
                  <a:lnTo>
                    <a:pt x="679" y="3127"/>
                  </a:lnTo>
                  <a:lnTo>
                    <a:pt x="701" y="3056"/>
                  </a:lnTo>
                  <a:lnTo>
                    <a:pt x="721" y="2982"/>
                  </a:lnTo>
                  <a:lnTo>
                    <a:pt x="742" y="2908"/>
                  </a:lnTo>
                  <a:lnTo>
                    <a:pt x="761" y="2830"/>
                  </a:lnTo>
                  <a:lnTo>
                    <a:pt x="777" y="2751"/>
                  </a:lnTo>
                  <a:lnTo>
                    <a:pt x="793" y="2671"/>
                  </a:lnTo>
                  <a:lnTo>
                    <a:pt x="808" y="2587"/>
                  </a:lnTo>
                  <a:lnTo>
                    <a:pt x="819" y="2504"/>
                  </a:lnTo>
                  <a:lnTo>
                    <a:pt x="830" y="2418"/>
                  </a:lnTo>
                  <a:lnTo>
                    <a:pt x="838" y="2328"/>
                  </a:lnTo>
                  <a:lnTo>
                    <a:pt x="846" y="2239"/>
                  </a:lnTo>
                  <a:lnTo>
                    <a:pt x="850" y="2147"/>
                  </a:lnTo>
                  <a:lnTo>
                    <a:pt x="852" y="2053"/>
                  </a:lnTo>
                  <a:lnTo>
                    <a:pt x="852" y="1958"/>
                  </a:lnTo>
                  <a:lnTo>
                    <a:pt x="850" y="1860"/>
                  </a:lnTo>
                  <a:lnTo>
                    <a:pt x="844" y="1762"/>
                  </a:lnTo>
                  <a:lnTo>
                    <a:pt x="837" y="1661"/>
                  </a:lnTo>
                  <a:lnTo>
                    <a:pt x="827" y="1559"/>
                  </a:lnTo>
                  <a:lnTo>
                    <a:pt x="814" y="1453"/>
                  </a:lnTo>
                  <a:lnTo>
                    <a:pt x="797" y="1348"/>
                  </a:lnTo>
                  <a:lnTo>
                    <a:pt x="778" y="1240"/>
                  </a:lnTo>
                  <a:lnTo>
                    <a:pt x="756" y="1130"/>
                  </a:lnTo>
                  <a:lnTo>
                    <a:pt x="730" y="1019"/>
                  </a:lnTo>
                  <a:lnTo>
                    <a:pt x="701" y="906"/>
                  </a:lnTo>
                  <a:lnTo>
                    <a:pt x="669" y="792"/>
                  </a:lnTo>
                  <a:lnTo>
                    <a:pt x="634" y="676"/>
                  </a:lnTo>
                  <a:lnTo>
                    <a:pt x="594" y="558"/>
                  </a:lnTo>
                  <a:lnTo>
                    <a:pt x="552" y="439"/>
                  </a:lnTo>
                  <a:lnTo>
                    <a:pt x="503" y="318"/>
                  </a:lnTo>
                  <a:lnTo>
                    <a:pt x="454" y="195"/>
                  </a:lnTo>
                  <a:lnTo>
                    <a:pt x="398" y="70"/>
                  </a:lnTo>
                  <a:lnTo>
                    <a:pt x="585" y="0"/>
                  </a:lnTo>
                </a:path>
              </a:pathLst>
            </a:custGeom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31799" y="2959108"/>
            <a:ext cx="11302999" cy="939784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0800000">
            <a:off x="380959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rot="20911628">
            <a:off x="-340446" y="1805607"/>
            <a:ext cx="8001013" cy="450057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2857477" y="0"/>
            <a:ext cx="9334522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79" y="1571612"/>
            <a:ext cx="8477266" cy="939784"/>
          </a:xfrm>
        </p:spPr>
        <p:txBody>
          <a:bodyPr/>
          <a:lstStyle>
            <a:lvl1pPr>
              <a:defRPr sz="4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3" name=""/>
          <p:cNvSpPr>
            <a:spLocks noGrp="1"/>
          </p:cNvSpPr>
          <p:nvPr>
            <p:ph type="body" sz="quarter" idx="14"/>
          </p:nvPr>
        </p:nvSpPr>
        <p:spPr>
          <a:xfrm>
            <a:off x="3238479" y="2571750"/>
            <a:ext cx="8380799" cy="30718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715525" y="274638"/>
            <a:ext cx="18668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0106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9F0A873F-4CB5-45D8-B83F-B5FD90E8894C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 rot="20783988">
            <a:off x="-755507" y="224473"/>
            <a:ext cx="7942774" cy="5603043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 flipV="1">
            <a:off x="3042907" y="-57150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5375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 rot="516954" flipV="1">
            <a:off x="7370171" y="22697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2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 flipH="1" flipV="1">
            <a:off x="571461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66711" y="4567255"/>
            <a:ext cx="10363199" cy="1362075"/>
          </a:xfrm>
        </p:spPr>
        <p:txBody>
          <a:bodyPr anchor="t"/>
          <a:lstStyle>
            <a:lvl1pPr algn="l">
              <a:defRPr xmlns:mc="http://schemas.openxmlformats.org/markup-compatibility/2006" xmlns:hp="http://schemas.haansoft.com/office/presentation/8.0" sz="5400" b="0" cap="all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666711" y="3946545"/>
            <a:ext cx="10363199" cy="62071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44499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8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7" name=""/>
          <p:cNvSpPr>
            <a:spLocks noGrp="1" noTextEdit="1"/>
          </p:cNvSpPr>
          <p:nvPr>
            <p:ph type="tbl" sz="quarter" idx="13"/>
          </p:nvPr>
        </p:nvSpPr>
        <p:spPr>
          <a:xfrm>
            <a:off x="476250" y="1285875"/>
            <a:ext cx="11239499" cy="4929188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sz="quarter" idx="13"/>
          </p:nvPr>
        </p:nvSpPr>
        <p:spPr>
          <a:xfrm>
            <a:off x="461735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sz="quarter" idx="15"/>
          </p:nvPr>
        </p:nvSpPr>
        <p:spPr>
          <a:xfrm>
            <a:off x="6223018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sz="quarter" idx="14"/>
          </p:nvPr>
        </p:nvSpPr>
        <p:spPr>
          <a:xfrm>
            <a:off x="461735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sz="quarter" idx="16"/>
          </p:nvPr>
        </p:nvSpPr>
        <p:spPr>
          <a:xfrm>
            <a:off x="6223018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8" name=""/>
          <p:cNvSpPr>
            <a:spLocks noGrp="1" noTextEdit="1"/>
          </p:cNvSpPr>
          <p:nvPr>
            <p:ph type="pic" idx="1"/>
          </p:nvPr>
        </p:nvSpPr>
        <p:spPr>
          <a:xfrm>
            <a:off x="1904970" y="1357298"/>
            <a:ext cx="7905805" cy="4114800"/>
          </a:xfrm>
          <a:solidFill>
            <a:schemeClr val="bg2">
              <a:lumMod val="50000"/>
              <a:alpha val="24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body" sz="half" idx="2"/>
          </p:nvPr>
        </p:nvSpPr>
        <p:spPr>
          <a:xfrm>
            <a:off x="1904970" y="5500702"/>
            <a:ext cx="7905805" cy="67149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Гармон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6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7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8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9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0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222376"/>
            <a:ext cx="11302999" cy="5046664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05-10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xmlns:mc="http://schemas.openxmlformats.org/markup-compatibility/2006" xmlns:hp="http://schemas.haansoft.com/office/presentation/8.0" sz="3600" kern="1200" mc:Ignorable="hp" hp:hslEmbossed="0">
          <a:solidFill>
            <a:schemeClr val="tx1"/>
          </a:solidFill>
          <a:effectLst>
            <a:outerShdw blurRad="38100" dist="38100" dir="2700000" algn="tl">
              <a:srgbClr val="000000">
                <a:alpha val="4314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v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Wingdings"/>
        <a:buChar char="§"/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•"/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–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407289" y="548639"/>
            <a:ext cx="11521441" cy="5472684"/>
          </a:xfrm>
        </p:spPr>
        <p:txBody>
          <a:bodyPr/>
          <a:lstStyle/>
          <a:p>
            <a:pPr>
              <a:defRPr/>
            </a:pPr>
            <a:r>
              <a:rPr lang="ru-RU" altLang="en-US"/>
              <a:t>Роль психолого</a:t>
            </a:r>
            <a:r>
              <a:rPr lang="en-US" altLang="ru-RU"/>
              <a:t>-</a:t>
            </a:r>
            <a:r>
              <a:rPr lang="ru-RU" altLang="en-US"/>
              <a:t> педагогической</a:t>
            </a:r>
            <a:endParaRPr lang="ru-RU" altLang="en-US"/>
          </a:p>
          <a:p>
            <a:pPr>
              <a:defRPr/>
            </a:pPr>
            <a:r>
              <a:rPr lang="ru-RU" altLang="en-US"/>
              <a:t> диагностики в сопровождении </a:t>
            </a:r>
            <a:endParaRPr lang="ru-RU" altLang="en-US"/>
          </a:p>
          <a:p>
            <a:pPr>
              <a:defRPr/>
            </a:pPr>
            <a:r>
              <a:rPr lang="ru-RU" altLang="en-US"/>
              <a:t>развития ребенка на этапе </a:t>
            </a:r>
            <a:endParaRPr lang="ru-RU" altLang="en-US"/>
          </a:p>
          <a:p>
            <a:pPr>
              <a:defRPr/>
            </a:pPr>
            <a:r>
              <a:rPr lang="ru-RU" altLang="en-US"/>
              <a:t>младенчества</a:t>
            </a:r>
            <a:r>
              <a:rPr lang="en-US" altLang="ru-RU"/>
              <a:t>.</a:t>
            </a:r>
            <a:endParaRPr lang="en-US" altLang="ru-RU"/>
          </a:p>
          <a:p>
            <a:pPr>
              <a:defRPr/>
            </a:pPr>
            <a:r>
              <a:rPr lang="ru-RU" altLang="en-US" sz="1800"/>
              <a:t>Выполнили студенты </a:t>
            </a:r>
            <a:r>
              <a:rPr lang="en-US" altLang="ru-RU" sz="1800"/>
              <a:t>4</a:t>
            </a:r>
            <a:r>
              <a:rPr lang="ru-RU" altLang="en-US" sz="1800"/>
              <a:t> КУРСА ПОДз</a:t>
            </a:r>
            <a:r>
              <a:rPr lang="en-US" altLang="ru-RU" sz="1800"/>
              <a:t>-191</a:t>
            </a:r>
            <a:r>
              <a:rPr lang="ru-RU" altLang="en-US" sz="1800"/>
              <a:t> Рязанцева Е</a:t>
            </a:r>
            <a:r>
              <a:rPr lang="en-US" altLang="ru-RU" sz="1800"/>
              <a:t>,</a:t>
            </a:r>
            <a:r>
              <a:rPr lang="ru-RU" altLang="en-US" sz="1800"/>
              <a:t> Бокова Г</a:t>
            </a:r>
            <a:r>
              <a:rPr lang="en-US" altLang="ru-RU" sz="1800"/>
              <a:t>.</a:t>
            </a:r>
            <a:endParaRPr lang="en-US" altLang="ru-RU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 txBox="1"/>
          <p:nvPr/>
        </p:nvSpPr>
        <p:spPr>
          <a:xfrm>
            <a:off x="0" y="404622"/>
            <a:ext cx="12192000" cy="6794372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1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Методика анализа медицинской и психолого-педагогической документации</a:t>
            </a:r>
            <a:endParaRPr xmlns:mc="http://schemas.openxmlformats.org/markup-compatibility/2006" xmlns:hp="http://schemas.haansoft.com/office/presentation/8.0" sz="2400" b="0" i="1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анализа медицинской и психолого-педагогической документации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наблюдение( моторная, социальная, зрительная, слуховая, речевая и игровая деятельность в соответствии с возрастом ребенка)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Оценка зрительного восприятия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сличение предмета и его изображения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оценки слухового восприятия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оценки моторного развития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sz="2400" b="0" i="0" u="none" strike="noStrike" mc:Ignorable="hp" hp:hslEmbossed="0"/>
              <a:t>Методика соотнесения предметов по цвету</a:t>
            </a:r>
            <a:endParaRPr xmlns:mc="http://schemas.openxmlformats.org/markup-compatibility/2006" xmlns:hp="http://schemas.haansoft.com/office/presentation/8.0" sz="24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endParaRPr xmlns:mc="http://schemas.openxmlformats.org/markup-compatibility/2006" xmlns:hp="http://schemas.haansoft.com/office/presentation/8.0" sz="2400" b="0" i="0" u="none" strike="noStrike" mc:Ignorable="hp" hp:hslEmbossed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2131695"/>
            <a:ext cx="12192000" cy="266700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lang="ru-RU" altLang="en-US" sz="72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      Спасибо за внимание</a:t>
            </a:r>
            <a:r>
              <a:rPr xmlns:mc="http://schemas.openxmlformats.org/markup-compatibility/2006" xmlns:hp="http://schemas.haansoft.com/office/presentation/8.0" lang="en-US" altLang="ru-RU" sz="72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!</a:t>
            </a:r>
            <a:r>
              <a:rPr xmlns:mc="http://schemas.openxmlformats.org/markup-compatibility/2006" xmlns:hp="http://schemas.haansoft.com/office/presentation/8.0" lang="ru-RU" altLang="en-US" sz="72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xmlns:mc="http://schemas.openxmlformats.org/markup-compatibility/2006" xmlns:hp="http://schemas.haansoft.com/office/presentation/8.0" lang="ru-RU" altLang="en-US" sz="72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endParaRPr xmlns:mc="http://schemas.openxmlformats.org/markup-compatibility/2006" xmlns:hp="http://schemas.haansoft.com/office/presentation/8.0" lang="ru-RU" altLang="en-US" sz="72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620648"/>
            <a:ext cx="12360784" cy="5452492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Основной целью психолого-педагогического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изучения ребенка раннего возраста является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получение данных, характеризующих: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xmlns:mc="http://schemas.openxmlformats.org/markup-compatibility/2006" xmlns:hp="http://schemas.haansoft.com/office/presentation/8.0" lang="ru-RU" altLang="en-US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 познавательные процессы;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эмоционально-волевую сферу;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предречевое и речевое развитие;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двигательное развитие.</a:t>
            </a:r>
            <a:endParaRPr lang="ru-RU" altLang="en-US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764667"/>
            <a:ext cx="12192000" cy="4395978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Основными параметрами оценки познавательной деятельности в раннем возрасте можно считать: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принятие задания;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способы выполнения задания;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обучаемость в процессе обследования;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отношение к результату своей деятельности.</a:t>
            </a:r>
            <a:endParaRPr lang="ru-RU" altLang="en-US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836675"/>
            <a:ext cx="12072748" cy="5219318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Основными параметрами оценки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 познавательной деятельности в раннем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возрасте можно считать: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2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принятие задания;</a:t>
            </a:r>
            <a:endParaRPr xmlns:mc="http://schemas.openxmlformats.org/markup-compatibility/2006" xmlns:hp="http://schemas.haansoft.com/office/presentation/8.0" sz="32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2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способы выполнения задания;</a:t>
            </a:r>
            <a:endParaRPr xmlns:mc="http://schemas.openxmlformats.org/markup-compatibility/2006" xmlns:hp="http://schemas.haansoft.com/office/presentation/8.0" sz="32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2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обучаемость в процессе обследования;</a:t>
            </a:r>
            <a:endParaRPr xmlns:mc="http://schemas.openxmlformats.org/markup-compatibility/2006" xmlns:hp="http://schemas.haansoft.com/office/presentation/8.0" sz="32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2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отношение к результату своей деятельности.</a:t>
            </a:r>
            <a:endParaRPr lang="ru-RU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407288" y="1532763"/>
            <a:ext cx="11784712" cy="211340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Важным диагностическим критерием оценки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познавательной деятельности детей является их отношение к результатам своей деятельности.</a:t>
            </a:r>
            <a:endParaRPr lang="ru-RU" altLang="en-US" sz="4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335279" y="836676"/>
            <a:ext cx="11449433" cy="6105144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lang="ru-RU" altLang="en-US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ПОКАЗАТЕЛИ ЭКСПИРИМЕНТА</a:t>
            </a: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общий фон настроения (адекватный, депрессивный, тревожный, эйфоричный и т.д.).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контактность (желание сотрудничать со взрослым).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эмоциональное реагирование на поощрение и одобрение.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эмоциональное реагирование на замечания и требования.</a:t>
            </a:r>
            <a:endParaRPr xmlns:mc="http://schemas.openxmlformats.org/markup-compatibility/2006" xmlns:hp="http://schemas.haansoft.com/office/presentation/8.0" sz="3600" b="0" i="0" u="none" strike="noStrike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600" b="0" i="0" u="none" strike="noStrike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•        реагирование на трудности и неуспех деятельности.</a:t>
            </a:r>
            <a:endParaRPr lang="ru-RU" altLang="en-US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188595"/>
            <a:ext cx="12192000" cy="705802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3200" b="1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Отличительными особенностями младенческого возраста являются:</a:t>
            </a:r>
            <a:r>
              <a:rPr xmlns:mc="http://schemas.openxmlformats.org/markup-compatibility/2006" xmlns:hp="http://schemas.haansoft.com/office/presentation/8.0" sz="32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xmlns:mc="http://schemas.openxmlformats.org/markup-compatibility/2006" xmlns:hp="http://schemas.haansoft.com/office/presentation/8.0" sz="32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• Наблюдается быстрый темп физического и психического развития; 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• Формируется двигательная активность и сенсомоторная координация; 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• Интеллект формируется на основе действий с предметами;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• Появляются первые слова, которые имеют ситуативный характер и понятны близким людям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• Интенсивно развивается общение со взрослым. Первая форма общения — эмоциональная — непосредственная (ситуативно-личностная). Вторая форма общения — эмоционально-опосредованная (ситуативно —деловая); •Начинает формироваться образ «Я», появление первых желаний («хочу», «не хочу»); 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•Ребенок воспринимает разнообразие ярких цветов, звуков, форм; </a:t>
            </a:r>
            <a:endParaRPr xmlns:mc="http://schemas.openxmlformats.org/markup-compatibility/2006" xmlns:hp="http://schemas.haansoft.com/office/presentation/8.0" sz="28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28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• Развивается эмоциональная отзывчивость на музыку, пение. </a:t>
            </a:r>
            <a:endParaRPr lang="ru-RU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0" y="1124711"/>
            <a:ext cx="12192000" cy="346176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Ранняя диагностика и коррекция отклонений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психомоторного развития детей являются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главным условием их эффективного обучения и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воспитания, предупреждения у них тяжелой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инвалидности и социальной дезадаптации.</a:t>
            </a:r>
            <a:endParaRPr lang="ru-RU" altLang="en-US" sz="4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119252" y="692658"/>
            <a:ext cx="11737468" cy="4925187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lang="ru-RU" altLang="en-US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П</a:t>
            </a: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одход</a:t>
            </a:r>
            <a:r>
              <a:rPr xmlns:mc="http://schemas.openxmlformats.org/markup-compatibility/2006" xmlns:hp="http://schemas.haansoft.com/office/presentation/8.0" lang="ru-RU" altLang="en-US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ы</a:t>
            </a: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 к диагностике психического развития </a:t>
            </a:r>
            <a:endParaRPr xmlns:mc="http://schemas.openxmlformats.org/markup-compatibility/2006" xmlns:hp="http://schemas.haansoft.com/office/presentation/8.0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defRPr/>
            </a:pPr>
            <a:r>
              <a:rPr xmlns:mc="http://schemas.openxmlformats.org/markup-compatibility/2006" xmlns:hp="http://schemas.haansoft.com/office/presentation/8.0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маленьких детей</a:t>
            </a:r>
            <a:r>
              <a:rPr xmlns:mc="http://schemas.openxmlformats.org/markup-compatibility/2006" xmlns:hp="http://schemas.haansoft.com/office/presentation/8.0" lang="en-US" altLang="ru-RU" sz="4400" b="0" i="0" u="none" strike="noStrike" mc:Ignorable="hp" hp:hslEmbossed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xmlns:mc="http://schemas.openxmlformats.org/markup-compatibility/2006" xmlns:hp="http://schemas.haansoft.com/office/presentation/8.0" lang="en-US" altLang="ru-RU" sz="4400" b="0" i="0" u="none" strike="noStrike" mc:Ignorable="hp" hp:hslEmbossed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lang="en-US" altLang="ru-RU" sz="3200" b="0" i="0" u="none" strike="noStrike" mc:Ignorable="hp" hp:hslEmbossed="0"/>
              <a:t>-</a:t>
            </a:r>
            <a:r>
              <a:rPr xmlns:mc="http://schemas.openxmlformats.org/markup-compatibility/2006" xmlns:hp="http://schemas.haansoft.com/office/presentation/8.0" sz="3200" b="0" i="0" u="none" strike="noStrike" mc:Ignorable="hp" hp:hslEmbossed="0"/>
              <a:t>скрининговы</a:t>
            </a:r>
            <a:r>
              <a:rPr xmlns:mc="http://schemas.openxmlformats.org/markup-compatibility/2006" xmlns:hp="http://schemas.haansoft.com/office/presentation/8.0" lang="ru-RU" altLang="en-US" sz="3200" b="0" i="0" u="none" strike="noStrike" mc:Ignorable="hp" hp:hslEmbossed="0"/>
              <a:t>е</a:t>
            </a:r>
            <a:r>
              <a:rPr xmlns:mc="http://schemas.openxmlformats.org/markup-compatibility/2006" xmlns:hp="http://schemas.haansoft.com/office/presentation/8.0" sz="3200" b="0" i="0" u="none" strike="noStrike" mc:Ignorable="hp" hp:hslEmbossed="0"/>
              <a:t> тест</a:t>
            </a:r>
            <a:r>
              <a:rPr xmlns:mc="http://schemas.openxmlformats.org/markup-compatibility/2006" xmlns:hp="http://schemas.haansoft.com/office/presentation/8.0" lang="ru-RU" altLang="en-US" sz="3200" b="0" i="0" u="none" strike="noStrike" mc:Ignorable="hp" hp:hslEmbossed="0"/>
              <a:t>ы</a:t>
            </a:r>
            <a:endParaRPr xmlns:mc="http://schemas.openxmlformats.org/markup-compatibility/2006" xmlns:hp="http://schemas.haansoft.com/office/presentation/8.0" lang="ru-RU" altLang="en-US" sz="32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lang="en-US" altLang="ru-RU" sz="3200" b="0" i="0" u="none" strike="noStrike" mc:Ignorable="hp" hp:hslEmbossed="0"/>
              <a:t>-</a:t>
            </a:r>
            <a:r>
              <a:rPr xmlns:mc="http://schemas.openxmlformats.org/markup-compatibility/2006" xmlns:hp="http://schemas.haansoft.com/office/presentation/8.0" sz="3200" b="0" i="0" u="none" strike="noStrike" mc:Ignorable="hp" hp:hslEmbossed="0"/>
              <a:t>опросе родителей</a:t>
            </a:r>
            <a:endParaRPr xmlns:mc="http://schemas.openxmlformats.org/markup-compatibility/2006" xmlns:hp="http://schemas.haansoft.com/office/presentation/8.0" sz="32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r>
              <a:rPr xmlns:mc="http://schemas.openxmlformats.org/markup-compatibility/2006" xmlns:hp="http://schemas.haansoft.com/office/presentation/8.0" lang="en-US" altLang="ru-RU" sz="3200" b="0" i="0" u="none" strike="noStrike" mc:Ignorable="hp" hp:hslEmbossed="0"/>
              <a:t>-</a:t>
            </a:r>
            <a:r>
              <a:rPr xmlns:mc="http://schemas.openxmlformats.org/markup-compatibility/2006" xmlns:hp="http://schemas.haansoft.com/office/presentation/8.0" sz="3200" b="0" i="0" u="none" strike="noStrike" mc:Ignorable="hp" hp:hslEmbossed="0"/>
              <a:t>наблюдении за ребенком.</a:t>
            </a:r>
            <a:endParaRPr xmlns:mc="http://schemas.openxmlformats.org/markup-compatibility/2006" xmlns:hp="http://schemas.haansoft.com/office/presentation/8.0" sz="3200" b="0" i="0" u="none" strike="noStrike" mc:Ignorable="hp" hp:hslEmbossed="0"/>
          </a:p>
          <a:p>
            <a:pPr algn="just">
              <a:spcBef>
                <a:spcPts val="1500"/>
              </a:spcBef>
              <a:spcAft>
                <a:spcPts val="1500"/>
              </a:spcAft>
              <a:defRPr/>
            </a:pPr>
            <a:endParaRPr xmlns:mc="http://schemas.openxmlformats.org/markup-compatibility/2006" xmlns:hp="http://schemas.haansoft.com/office/presentation/8.0" sz="3200" b="0" i="0" u="none" strike="noStrike" mc:Ignorable="hp" hp:hslEmbossed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Гармония">
  <a:themeElements>
    <a:clrScheme name="Гармония">
      <a:dk1>
        <a:srgbClr val="1b3f63"/>
      </a:dk1>
      <a:lt1>
        <a:srgbClr val="ffffff"/>
      </a:lt1>
      <a:dk2>
        <a:srgbClr val="849fb5"/>
      </a:dk2>
      <a:lt2>
        <a:srgbClr val="eaf1f7"/>
      </a:lt2>
      <a:accent1>
        <a:srgbClr val="356b9d"/>
      </a:accent1>
      <a:accent2>
        <a:srgbClr val="003366"/>
      </a:accent2>
      <a:accent3>
        <a:srgbClr val="6f8fa9"/>
      </a:accent3>
      <a:accent4>
        <a:srgbClr val="585e68"/>
      </a:accent4>
      <a:accent5>
        <a:srgbClr val="000066"/>
      </a:accent5>
      <a:accent6>
        <a:srgbClr val="666699"/>
      </a:accent6>
      <a:hlink>
        <a:srgbClr val="4e6b83"/>
      </a:hlink>
      <a:folHlink>
        <a:srgbClr val="d3d1c5"/>
      </a:folHlink>
    </a:clrScheme>
    <a:fontScheme name="Гармония">
      <a:majorFont>
        <a:latin typeface="Tahoma"/>
        <a:ea typeface=""/>
        <a:cs typeface="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армон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shade val="70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303</ep:Words>
  <ep:PresentationFormat>Экран (4:3)</ep:PresentationFormat>
  <ep:Paragraphs>59</ep:Paragraphs>
  <ep:Slides>11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11</vt:i4>
      </vt:variant>
    </vt:vector>
  </ep:HeadingPairs>
  <ep:TitlesOfParts>
    <vt:vector size="12" baseType="lpstr">
      <vt:lpstr>Гармония</vt:lpstr>
      <vt:lpstr>Роль психолого- педагогической  диагностики в сопровождении  развития ребенка на этапе  младенчества. Выполнили студенты 4 КУРСА ПОДз-191 Рязанцева Е, Бокова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2022-10-05T04:38:48.134</dcterms:created>
  <dc:creator>user</dc:creator>
  <cp:lastModifiedBy>user</cp:lastModifiedBy>
  <dcterms:modified xsi:type="dcterms:W3CDTF">2022-10-05T05:16:15.137</dcterms:modified>
  <cp:revision>6</cp:revision>
  <dc:title>Роль психолого- педагогической  диагностики в сопровождении  развития ребенка на этапе  младенчества. Выполнили студенты 4 КУРСА ПОДз-191 Рязанцева Е, Бокова Г.</dc:title>
  <cp:version>0906.0100.01</cp:version>
</cp:coreProperties>
</file>